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1" r:id="rId4"/>
    <p:sldId id="263" r:id="rId5"/>
    <p:sldId id="274" r:id="rId6"/>
    <p:sldId id="272" r:id="rId7"/>
    <p:sldId id="262" r:id="rId8"/>
    <p:sldId id="265" r:id="rId9"/>
    <p:sldId id="273" r:id="rId10"/>
    <p:sldId id="275" r:id="rId11"/>
    <p:sldId id="266" r:id="rId12"/>
    <p:sldId id="267" r:id="rId13"/>
    <p:sldId id="269" r:id="rId14"/>
    <p:sldId id="271" r:id="rId15"/>
    <p:sldId id="25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3357" autoAdjust="0"/>
  </p:normalViewPr>
  <p:slideViewPr>
    <p:cSldViewPr>
      <p:cViewPr varScale="1">
        <p:scale>
          <a:sx n="46" d="100"/>
          <a:sy n="46" d="100"/>
        </p:scale>
        <p:origin x="-13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frica-rising.net/" TargetMode="External"/><Relationship Id="rId3" Type="http://schemas.openxmlformats.org/officeDocument/2006/relationships/hyperlink" Target="http://africa-rising.wikispaces.com/" TargetMode="External"/><Relationship Id="rId7" Type="http://schemas.openxmlformats.org/officeDocument/2006/relationships/hyperlink" Target="http://www.flickr.com/photos/africa-rising" TargetMode="External"/><Relationship Id="rId2" Type="http://schemas.openxmlformats.org/officeDocument/2006/relationships/hyperlink" Target="http://africa-rising.wikispaces.com/comms_too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lideshare.net/africa-rising" TargetMode="External"/><Relationship Id="rId5" Type="http://schemas.openxmlformats.org/officeDocument/2006/relationships/hyperlink" Target="http://cgspace.cgiar.org/handle/10568/16498" TargetMode="External"/><Relationship Id="rId4" Type="http://schemas.openxmlformats.org/officeDocument/2006/relationships/hyperlink" Target="http://africa-rising.wikispaces.com/Calenda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smtClean="0"/>
              <a:t>Africa RISING WA Project - from the start until today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52601" y="3581400"/>
            <a:ext cx="5410200" cy="1524000"/>
          </a:xfrm>
        </p:spPr>
        <p:txBody>
          <a:bodyPr/>
          <a:lstStyle/>
          <a:p>
            <a:r>
              <a:rPr lang="en-US" dirty="0" smtClean="0"/>
              <a:t>I. Hoeschle-Zeledon</a:t>
            </a:r>
          </a:p>
          <a:p>
            <a:r>
              <a:rPr lang="en-US" dirty="0" smtClean="0"/>
              <a:t>Africa RISING Coordinator</a:t>
            </a:r>
            <a:br>
              <a:rPr lang="en-US" dirty="0" smtClean="0"/>
            </a:br>
            <a:r>
              <a:rPr lang="en-US" dirty="0" smtClean="0"/>
              <a:t>Stakeholder meeting</a:t>
            </a:r>
          </a:p>
          <a:p>
            <a:r>
              <a:rPr lang="en-US" dirty="0" smtClean="0"/>
              <a:t>Accra, Ghana, 23 January 2013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2400" dirty="0" smtClean="0"/>
              <a:t>Assembly of  all strategic documents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program context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purpose, objectives, outcomes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guiding principles and conceptual framework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research design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M&amp;E plan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communication strategy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management structure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GB" sz="2400" dirty="0" smtClean="0"/>
              <a:t> standards for engagement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		Program Document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	Program Management Structure</a:t>
            </a:r>
            <a:endParaRPr lang="en-GB" sz="3600" dirty="0"/>
          </a:p>
        </p:txBody>
      </p:sp>
      <p:pic>
        <p:nvPicPr>
          <p:cNvPr id="4" name="Picture 2" descr="C:\Users\gbright\Desktop\AfricaRISING pro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8080148" cy="4048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132856"/>
            <a:ext cx="7772400" cy="4248472"/>
          </a:xfrm>
        </p:spPr>
        <p:txBody>
          <a:bodyPr/>
          <a:lstStyle/>
          <a:p>
            <a:pPr lvl="0"/>
            <a:r>
              <a:rPr lang="en-US" sz="2400" dirty="0" smtClean="0"/>
              <a:t>Provides advice and oversight on Project activities</a:t>
            </a:r>
            <a:br>
              <a:rPr lang="en-US" sz="2400" dirty="0" smtClean="0"/>
            </a:br>
            <a:endParaRPr lang="en-GB" sz="2400" dirty="0" smtClean="0"/>
          </a:p>
          <a:p>
            <a:pPr lvl="0"/>
            <a:r>
              <a:rPr lang="en-US" sz="2400" dirty="0" smtClean="0"/>
              <a:t>Approves annual Project </a:t>
            </a:r>
            <a:r>
              <a:rPr lang="en-US" sz="2400" dirty="0" err="1" smtClean="0"/>
              <a:t>workplan</a:t>
            </a:r>
            <a:r>
              <a:rPr lang="en-US" sz="2400" dirty="0" smtClean="0"/>
              <a:t> and budget</a:t>
            </a:r>
            <a:br>
              <a:rPr lang="en-US" sz="2400" dirty="0" smtClean="0"/>
            </a:br>
            <a:endParaRPr lang="en-GB" sz="2400" dirty="0" smtClean="0"/>
          </a:p>
          <a:p>
            <a:pPr lvl="0"/>
            <a:r>
              <a:rPr lang="en-US" sz="2400" dirty="0" smtClean="0"/>
              <a:t>Reviews and makes suggestions to Project Coordinator on semiannual technical progress reports to USAID</a:t>
            </a:r>
            <a:br>
              <a:rPr lang="en-US" sz="2400" dirty="0" smtClean="0"/>
            </a:br>
            <a:endParaRPr lang="en-GB" sz="2400" dirty="0" smtClean="0"/>
          </a:p>
          <a:p>
            <a:pPr lvl="0"/>
            <a:r>
              <a:rPr lang="en-US" sz="2400" dirty="0" smtClean="0"/>
              <a:t>Plans yearly stakeholder meetings with support from Program Communications Team</a:t>
            </a:r>
            <a:br>
              <a:rPr lang="en-US" sz="2400" dirty="0" smtClean="0"/>
            </a:br>
            <a:endParaRPr lang="en-US" sz="2400" dirty="0" smtClean="0"/>
          </a:p>
          <a:p>
            <a:pPr lvl="0"/>
            <a:r>
              <a:rPr lang="en-GB" sz="2400" dirty="0" smtClean="0"/>
              <a:t>First meeting tomorrow</a:t>
            </a:r>
          </a:p>
          <a:p>
            <a:pPr>
              <a:buNone/>
            </a:pPr>
            <a:endParaRPr lang="en-GB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	WA Steering Committee </a:t>
            </a:r>
            <a:r>
              <a:rPr lang="en-GB" sz="3600" dirty="0" err="1" smtClean="0"/>
              <a:t>ToR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1844824"/>
            <a:ext cx="7772400" cy="4326632"/>
          </a:xfrm>
        </p:spPr>
        <p:txBody>
          <a:bodyPr/>
          <a:lstStyle/>
          <a:p>
            <a:pPr lvl="1"/>
            <a:r>
              <a:rPr lang="en-US" sz="2400" dirty="0" smtClean="0"/>
              <a:t>Chair (R. Asiedu, IITA Regional Director West Africa)</a:t>
            </a:r>
            <a:endParaRPr lang="en-GB" sz="2400" dirty="0" smtClean="0"/>
          </a:p>
          <a:p>
            <a:pPr lvl="1"/>
            <a:r>
              <a:rPr lang="en-US" sz="2400" dirty="0" smtClean="0"/>
              <a:t>Project Chief Scientist (A. Larbi, IITA)</a:t>
            </a:r>
            <a:endParaRPr lang="en-GB" sz="2400" dirty="0" smtClean="0"/>
          </a:p>
          <a:p>
            <a:pPr lvl="1"/>
            <a:r>
              <a:rPr lang="en-US" sz="2400" dirty="0" smtClean="0"/>
              <a:t>Project M&amp;E Lead (IFPRI)</a:t>
            </a:r>
            <a:endParaRPr lang="en-GB" sz="2400" dirty="0" smtClean="0"/>
          </a:p>
          <a:p>
            <a:pPr lvl="1"/>
            <a:r>
              <a:rPr lang="en-US" sz="2400" dirty="0" smtClean="0"/>
              <a:t>Project Communications Lead (K. Lopez, IITA)</a:t>
            </a:r>
            <a:endParaRPr lang="en-GB" sz="2400" dirty="0" smtClean="0"/>
          </a:p>
          <a:p>
            <a:pPr lvl="1"/>
            <a:r>
              <a:rPr lang="en-US" sz="2400" dirty="0" smtClean="0"/>
              <a:t>ICRISAT (F. Waliyar)</a:t>
            </a:r>
          </a:p>
          <a:p>
            <a:pPr lvl="1"/>
            <a:r>
              <a:rPr lang="en-US" sz="2400" dirty="0" smtClean="0"/>
              <a:t>AfricaRice (O. </a:t>
            </a:r>
            <a:r>
              <a:rPr lang="en-US" sz="2400" dirty="0" err="1" smtClean="0"/>
              <a:t>Ayaji</a:t>
            </a:r>
            <a:r>
              <a:rPr lang="en-US" sz="2400" dirty="0" smtClean="0"/>
              <a:t>);  rotating seat</a:t>
            </a:r>
          </a:p>
          <a:p>
            <a:pPr lvl="1"/>
            <a:r>
              <a:rPr lang="en-US" sz="2400" dirty="0" smtClean="0"/>
              <a:t>CORAF (E. Asiedu)</a:t>
            </a:r>
          </a:p>
          <a:p>
            <a:pPr lvl="1"/>
            <a:r>
              <a:rPr lang="en-US" sz="2400" dirty="0" smtClean="0"/>
              <a:t>CSIR (A. Salifu) </a:t>
            </a:r>
          </a:p>
          <a:p>
            <a:pPr lvl="1"/>
            <a:r>
              <a:rPr lang="en-US" sz="2400" dirty="0" smtClean="0"/>
              <a:t>AGRA (K. </a:t>
            </a:r>
            <a:r>
              <a:rPr lang="en-US" sz="2400" dirty="0" err="1" smtClean="0"/>
              <a:t>Makinde</a:t>
            </a:r>
            <a:r>
              <a:rPr lang="en-US" sz="2400" dirty="0" smtClean="0"/>
              <a:t>) </a:t>
            </a:r>
            <a:endParaRPr lang="en-GB" sz="2400" dirty="0" smtClean="0"/>
          </a:p>
          <a:p>
            <a:pPr lvl="1"/>
            <a:r>
              <a:rPr lang="en-US" sz="2400" dirty="0" smtClean="0"/>
              <a:t>Donor (J. Glover)</a:t>
            </a:r>
          </a:p>
          <a:p>
            <a:pPr lvl="1"/>
            <a:r>
              <a:rPr lang="en-US" sz="2400" dirty="0" smtClean="0"/>
              <a:t>Secretary (I. Hoeschle-Zeledon, AR Coordinator)</a:t>
            </a:r>
            <a:endParaRPr lang="en-GB" sz="2400" dirty="0" smtClean="0"/>
          </a:p>
          <a:p>
            <a:pPr lvl="1"/>
            <a:endParaRPr lang="en-GB" sz="2400" dirty="0" smtClean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24744"/>
            <a:ext cx="7620000" cy="932656"/>
          </a:xfrm>
        </p:spPr>
        <p:txBody>
          <a:bodyPr/>
          <a:lstStyle/>
          <a:p>
            <a:r>
              <a:rPr lang="en-GB" sz="3600" dirty="0" smtClean="0"/>
              <a:t>		Membership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132856"/>
            <a:ext cx="8363272" cy="4038600"/>
          </a:xfrm>
        </p:spPr>
        <p:txBody>
          <a:bodyPr/>
          <a:lstStyle/>
          <a:p>
            <a:r>
              <a:rPr lang="en-US" sz="2400" dirty="0" smtClean="0"/>
              <a:t>to inspect bilateral and multilateral food security programs in northern Ghana</a:t>
            </a:r>
          </a:p>
          <a:p>
            <a:r>
              <a:rPr lang="en-US" sz="2400" dirty="0" smtClean="0"/>
              <a:t>met by SARI Director and Africa RISING chief scientist</a:t>
            </a:r>
          </a:p>
          <a:p>
            <a:r>
              <a:rPr lang="en-US" sz="2400" dirty="0" smtClean="0"/>
              <a:t>visit of demonstration trails of drought and </a:t>
            </a:r>
            <a:r>
              <a:rPr lang="en-US" sz="2400" i="1" dirty="0" err="1" smtClean="0"/>
              <a:t>Striga</a:t>
            </a:r>
            <a:r>
              <a:rPr lang="en-US" sz="2400" dirty="0" smtClean="0"/>
              <a:t> tolerant maize; rice seed multiplication and varietal trials </a:t>
            </a:r>
          </a:p>
          <a:p>
            <a:r>
              <a:rPr lang="en-US" sz="2400" dirty="0" smtClean="0"/>
              <a:t>interactions with farmers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363272" cy="1143000"/>
          </a:xfrm>
        </p:spPr>
        <p:txBody>
          <a:bodyPr/>
          <a:lstStyle/>
          <a:p>
            <a:r>
              <a:rPr lang="en-GB" sz="3600" dirty="0" smtClean="0"/>
              <a:t>	17 August: Visit US Congressional Staff</a:t>
            </a:r>
            <a:endParaRPr lang="en-GB" sz="3600" dirty="0"/>
          </a:p>
        </p:txBody>
      </p:sp>
      <p:pic>
        <p:nvPicPr>
          <p:cNvPr id="4" name="Picture 3" descr="C:\Users\izeledon\AppData\Local\Microsoft\Windows\Temporary Internet Files\Content.Outlook\QKSXL9TR\P81603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869160"/>
            <a:ext cx="2296310" cy="172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izeledon\AppData\Local\Microsoft\Windows\Temporary Internet Files\Content.Outlook\QKSXL9TR\P81603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4067944" y="4869160"/>
            <a:ext cx="2162079" cy="178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zeledon\AppData\Local\Microsoft\Windows\Temporary Internet Files\Content.Outlook\QKSXL9TR\DSCN68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5085184"/>
            <a:ext cx="2304256" cy="153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7772400" cy="4038600"/>
          </a:xfrm>
        </p:spPr>
        <p:txBody>
          <a:bodyPr/>
          <a:lstStyle/>
          <a:p>
            <a:r>
              <a:rPr lang="en-GB" sz="2400" dirty="0" smtClean="0"/>
              <a:t>Oct. 2011: Brain storming meeting Bamako: </a:t>
            </a:r>
            <a:br>
              <a:rPr lang="en-GB" sz="2400" dirty="0" smtClean="0"/>
            </a:br>
            <a:r>
              <a:rPr lang="en-GB" sz="2000" dirty="0" smtClean="0"/>
              <a:t>agreement on countries and regions: UER, UWR, NR [Ghana], </a:t>
            </a:r>
            <a:r>
              <a:rPr lang="en-GB" sz="2000" dirty="0" err="1" smtClean="0"/>
              <a:t>Sikasso</a:t>
            </a:r>
            <a:r>
              <a:rPr lang="en-GB" sz="2000" dirty="0" smtClean="0"/>
              <a:t> [Mali];  agreement on key farming systems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Jan. 2012: Inception workshop Tamale: </a:t>
            </a:r>
            <a:br>
              <a:rPr lang="en-GB" sz="2400" dirty="0" smtClean="0"/>
            </a:br>
            <a:r>
              <a:rPr lang="en-GB" sz="2000" dirty="0" smtClean="0"/>
              <a:t>confirmation </a:t>
            </a:r>
            <a:r>
              <a:rPr lang="en-GB" sz="2000" dirty="0" smtClean="0"/>
              <a:t>of regions and farming systems; </a:t>
            </a:r>
            <a:br>
              <a:rPr lang="en-GB" sz="2000" dirty="0" smtClean="0"/>
            </a:br>
            <a:r>
              <a:rPr lang="en-GB" sz="2000" dirty="0" smtClean="0"/>
              <a:t>need for a thorough research </a:t>
            </a:r>
            <a:r>
              <a:rPr lang="en-GB" sz="2000" dirty="0" smtClean="0"/>
              <a:t>framework  (hypotheses, trial design; approach and context);</a:t>
            </a:r>
            <a:r>
              <a:rPr lang="en-GB" sz="2000" smtClean="0"/>
              <a:t/>
            </a:r>
            <a:br>
              <a:rPr lang="en-GB" sz="2000" smtClean="0"/>
            </a:br>
            <a:r>
              <a:rPr lang="en-GB" sz="2000" smtClean="0"/>
              <a:t>appropriate action </a:t>
            </a:r>
            <a:r>
              <a:rPr lang="en-GB" sz="2000" dirty="0" smtClean="0"/>
              <a:t>and control </a:t>
            </a:r>
            <a:r>
              <a:rPr lang="en-GB" sz="2000" dirty="0" smtClean="0"/>
              <a:t>site selection</a:t>
            </a:r>
          </a:p>
          <a:p>
            <a:pPr>
              <a:buNone/>
            </a:pPr>
            <a:r>
              <a:rPr lang="en-GB" sz="2000" dirty="0" smtClean="0"/>
              <a:t>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=&gt; </a:t>
            </a:r>
            <a:r>
              <a:rPr lang="en-GB" sz="2000" dirty="0" smtClean="0"/>
              <a:t>fast </a:t>
            </a:r>
            <a:r>
              <a:rPr lang="en-GB" sz="2000" dirty="0" smtClean="0"/>
              <a:t>track </a:t>
            </a:r>
            <a:r>
              <a:rPr lang="en-GB" sz="2000" dirty="0" err="1" smtClean="0"/>
              <a:t>workplan</a:t>
            </a:r>
            <a:r>
              <a:rPr lang="en-GB" sz="2000" dirty="0" smtClean="0"/>
              <a:t> building on existing work to produce results by September 2012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09600"/>
          </a:xfrm>
        </p:spPr>
        <p:txBody>
          <a:bodyPr/>
          <a:lstStyle/>
          <a:p>
            <a:r>
              <a:rPr lang="en-GB" sz="3200" dirty="0" smtClean="0"/>
              <a:t>			The Start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133600"/>
            <a:ext cx="7772400" cy="4038600"/>
          </a:xfrm>
        </p:spPr>
        <p:txBody>
          <a:bodyPr/>
          <a:lstStyle/>
          <a:p>
            <a:r>
              <a:rPr lang="en-GB" sz="2400" dirty="0" smtClean="0"/>
              <a:t>Feb. 2012: First disbursement of funds to AfricaRice and ICRISAT;  decision on Program approach; name Africa RISING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February/March: Stakeholder workshops in Mali and Ghana 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April: Set up of Project office at SARI in Tamale</a:t>
            </a:r>
            <a:br>
              <a:rPr lang="en-GB" sz="2400" dirty="0" smtClean="0"/>
            </a:br>
            <a:r>
              <a:rPr lang="en-GB" sz="2000" dirty="0" smtClean="0"/>
              <a:t>staff: systems agronomist, administrator, accountant, research supervisor, technician, drivers</a:t>
            </a:r>
          </a:p>
          <a:p>
            <a:pPr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609600"/>
          </a:xfrm>
        </p:spPr>
        <p:txBody>
          <a:bodyPr/>
          <a:lstStyle/>
          <a:p>
            <a:r>
              <a:rPr lang="en-US" sz="3200" dirty="0" smtClean="0"/>
              <a:t>			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11560" y="1844824"/>
            <a:ext cx="7772400" cy="4038600"/>
          </a:xfrm>
        </p:spPr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May: Community analysis in Ghana;  community action plan; district stratification and </a:t>
            </a:r>
            <a:r>
              <a:rPr lang="en-GB" sz="2400" dirty="0" smtClean="0"/>
              <a:t>characterization in Ghana </a:t>
            </a:r>
            <a:r>
              <a:rPr lang="en-GB" sz="2400" dirty="0" smtClean="0"/>
              <a:t>(rainfall, elevation, population, market access) by IFPRI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June: </a:t>
            </a:r>
            <a:r>
              <a:rPr lang="en-GB" sz="2400" dirty="0" err="1" smtClean="0"/>
              <a:t>workplans</a:t>
            </a:r>
            <a:r>
              <a:rPr lang="en-GB" sz="2400" dirty="0" smtClean="0"/>
              <a:t> for Mali and Ghana developed; </a:t>
            </a:r>
            <a:r>
              <a:rPr lang="en-GB" sz="2400" dirty="0" smtClean="0"/>
              <a:t>sub-agreements with partners; disbursement of funds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June - December: Implementation of  year 1  field activities</a:t>
            </a:r>
            <a:br>
              <a:rPr lang="en-GB" sz="2400" dirty="0" smtClean="0"/>
            </a:br>
            <a:endParaRPr lang="en-GB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1628800"/>
            <a:ext cx="7772400" cy="4038600"/>
          </a:xfrm>
        </p:spPr>
        <p:txBody>
          <a:bodyPr/>
          <a:lstStyle/>
          <a:p>
            <a:r>
              <a:rPr lang="en-GB" sz="2400" dirty="0" smtClean="0"/>
              <a:t>June</a:t>
            </a:r>
            <a:r>
              <a:rPr lang="en-GB" sz="2400" dirty="0" smtClean="0"/>
              <a:t> </a:t>
            </a:r>
            <a:r>
              <a:rPr lang="en-GB" sz="2400" dirty="0" smtClean="0"/>
              <a:t>- January: Selection of future action and control sites in Ghana</a:t>
            </a:r>
            <a:r>
              <a:rPr lang="en-GB" sz="2000" dirty="0" smtClean="0"/>
              <a:t> (socio-economic and biophysical </a:t>
            </a:r>
            <a:r>
              <a:rPr lang="en-GB" sz="2000" dirty="0" smtClean="0"/>
              <a:t>characteristics: </a:t>
            </a:r>
            <a:r>
              <a:rPr lang="en-GB" sz="2000" u="sng" dirty="0" smtClean="0"/>
              <a:t>length </a:t>
            </a:r>
            <a:r>
              <a:rPr lang="en-GB" sz="2000" u="sng" dirty="0" smtClean="0"/>
              <a:t>of growing period, market access)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October: Year 1 review and planning meeting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December: Site characterization and selection in Mali; </a:t>
            </a:r>
            <a:r>
              <a:rPr lang="en-GB" sz="2400" dirty="0" err="1" smtClean="0"/>
              <a:t>workplans</a:t>
            </a:r>
            <a:r>
              <a:rPr lang="en-GB" sz="2400" dirty="0" smtClean="0"/>
              <a:t> for 2013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Continuously: Strategic Program documents developed (research framework, M&amp;E plan, communication strategy, management structure)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31840" y="980728"/>
            <a:ext cx="4752528" cy="693440"/>
          </a:xfrm>
        </p:spPr>
        <p:txBody>
          <a:bodyPr/>
          <a:lstStyle/>
          <a:p>
            <a:r>
              <a:rPr lang="en-US" sz="3200" smtClean="0"/>
              <a:t>Sub-agreements </a:t>
            </a:r>
            <a:r>
              <a:rPr lang="en-US" sz="3200" dirty="0" smtClean="0"/>
              <a:t>by IITA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15616" y="1700808"/>
          <a:ext cx="6336704" cy="4968549"/>
        </p:xfrm>
        <a:graphic>
          <a:graphicData uri="http://schemas.openxmlformats.org/drawingml/2006/table">
            <a:tbl>
              <a:tblPr/>
              <a:tblGrid>
                <a:gridCol w="3207792"/>
                <a:gridCol w="3128912"/>
              </a:tblGrid>
              <a:tr h="399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Institution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Amount 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821C"/>
                    </a:solidFill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ILRI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$195,000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UDS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$25,000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WIUC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$32,000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SARI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$80,000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KNUST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$16,000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SRI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S3,000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IWMI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$100,000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AVRDC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$200,688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AfricaRice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$299,822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ICRISAT*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* </a:t>
                      </a:r>
                      <a:r>
                        <a:rPr lang="en-US" sz="10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sub-contracts with partners in Mali</a:t>
                      </a:r>
                      <a:endParaRPr lang="en-US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$754,490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557" marR="77557" marT="38779" marB="38779">
                    <a:lnL>
                      <a:noFill/>
                    </a:lnL>
                    <a:lnR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7C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2400" dirty="0" smtClean="0"/>
              <a:t>Research hypotheses (5), research design, SI?, focus on different </a:t>
            </a:r>
            <a:r>
              <a:rPr lang="en-GB" sz="2400" dirty="0" err="1" smtClean="0"/>
              <a:t>hh</a:t>
            </a:r>
            <a:r>
              <a:rPr lang="en-GB" sz="2400" dirty="0" smtClean="0"/>
              <a:t> types, entry points, approach to SI, R4D platforms</a:t>
            </a:r>
          </a:p>
          <a:p>
            <a:r>
              <a:rPr lang="en-GB" sz="2400" dirty="0" smtClean="0"/>
              <a:t>Generic </a:t>
            </a:r>
            <a:r>
              <a:rPr lang="en-GB" sz="2400" dirty="0" smtClean="0"/>
              <a:t>to be applicable across all three Africa RISING regions</a:t>
            </a:r>
          </a:p>
          <a:p>
            <a:r>
              <a:rPr lang="en-GB" sz="2400" dirty="0" smtClean="0"/>
              <a:t>Flexible to allow site specific adaptation</a:t>
            </a:r>
          </a:p>
          <a:p>
            <a:r>
              <a:rPr lang="en-GB" sz="2400" dirty="0" smtClean="0"/>
              <a:t>Program Research Framework Task Force</a:t>
            </a:r>
            <a:endParaRPr lang="en-GB" sz="2000" dirty="0" smtClean="0"/>
          </a:p>
          <a:p>
            <a:r>
              <a:rPr lang="en-GB" sz="2400" dirty="0" smtClean="0"/>
              <a:t>Workshop in July in Ibadan, Nigeria, </a:t>
            </a:r>
          </a:p>
          <a:p>
            <a:r>
              <a:rPr lang="en-GB" sz="2400" dirty="0" smtClean="0"/>
              <a:t>Completed, presented later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		Research framework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9552" y="2492896"/>
            <a:ext cx="7772400" cy="4038600"/>
          </a:xfrm>
        </p:spPr>
        <p:txBody>
          <a:bodyPr/>
          <a:lstStyle/>
          <a:p>
            <a:r>
              <a:rPr lang="en-GB" sz="2400" dirty="0" smtClean="0"/>
              <a:t>Led by IFPRI</a:t>
            </a:r>
          </a:p>
          <a:p>
            <a:endParaRPr lang="en-GB" sz="2400" dirty="0" smtClean="0"/>
          </a:p>
          <a:p>
            <a:r>
              <a:rPr lang="en-GB" sz="2400" dirty="0" smtClean="0"/>
              <a:t>Workshop in Addis Ababa in September</a:t>
            </a:r>
          </a:p>
          <a:p>
            <a:endParaRPr lang="en-GB" sz="2400" dirty="0" smtClean="0"/>
          </a:p>
          <a:p>
            <a:r>
              <a:rPr lang="en-GB" sz="2400" dirty="0" smtClean="0"/>
              <a:t>Draft circulated for comments in November</a:t>
            </a:r>
          </a:p>
          <a:p>
            <a:endParaRPr lang="en-GB" sz="2400" dirty="0" smtClean="0"/>
          </a:p>
          <a:p>
            <a:r>
              <a:rPr lang="en-GB" sz="2400" dirty="0" smtClean="0"/>
              <a:t>Status:  </a:t>
            </a:r>
            <a:r>
              <a:rPr lang="en-GB" sz="2400" dirty="0" smtClean="0"/>
              <a:t>finalization in progress</a:t>
            </a:r>
            <a:endParaRPr lang="en-GB" sz="24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			M&amp;E Plan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132856"/>
            <a:ext cx="7772400" cy="4038600"/>
          </a:xfrm>
        </p:spPr>
        <p:txBody>
          <a:bodyPr/>
          <a:lstStyle/>
          <a:p>
            <a:pPr lvl="0"/>
            <a:r>
              <a:rPr lang="en-GB" sz="2400" dirty="0" smtClean="0"/>
              <a:t>Leadership by IFPRI</a:t>
            </a:r>
          </a:p>
          <a:p>
            <a:pPr lvl="0"/>
            <a:r>
              <a:rPr lang="en-GB" sz="2400" dirty="0" smtClean="0"/>
              <a:t>Team located at program and project level</a:t>
            </a:r>
          </a:p>
          <a:p>
            <a:pPr lvl="0"/>
            <a:r>
              <a:rPr lang="en-GB" sz="2400" dirty="0" smtClean="0"/>
              <a:t>List of tools: </a:t>
            </a:r>
            <a:r>
              <a:rPr lang="en-GB" sz="2000" u="sng" dirty="0" smtClean="0">
                <a:hlinkClick r:id="rId2"/>
              </a:rPr>
              <a:t>http://africa-rising.wikispaces.com/comms_tools</a:t>
            </a:r>
            <a:r>
              <a:rPr lang="en-GB" sz="2000" dirty="0" smtClean="0"/>
              <a:t> </a:t>
            </a:r>
          </a:p>
          <a:p>
            <a:pPr lvl="0"/>
            <a:endParaRPr lang="en-GB" sz="1600" dirty="0" smtClean="0"/>
          </a:p>
          <a:p>
            <a:pPr lvl="0">
              <a:buNone/>
            </a:pPr>
            <a:r>
              <a:rPr lang="en-GB" sz="1600" dirty="0" smtClean="0"/>
              <a:t>Our wiki: </a:t>
            </a:r>
            <a:r>
              <a:rPr lang="en-GB" sz="1600" u="sng" dirty="0" smtClean="0">
                <a:hlinkClick r:id="rId3"/>
              </a:rPr>
              <a:t>http://africa-rising.wikispaces.com/</a:t>
            </a:r>
            <a:r>
              <a:rPr lang="en-GB" sz="1600" dirty="0" smtClean="0"/>
              <a:t> </a:t>
            </a:r>
          </a:p>
          <a:p>
            <a:pPr lvl="0">
              <a:buNone/>
            </a:pPr>
            <a:r>
              <a:rPr lang="en-GB" sz="1600" dirty="0" smtClean="0"/>
              <a:t>Our calendar: http://goo.gl/2m56L or </a:t>
            </a:r>
            <a:r>
              <a:rPr lang="en-GB" sz="1600" u="sng" dirty="0" smtClean="0">
                <a:hlinkClick r:id="rId4"/>
              </a:rPr>
              <a:t>http://africa-rising.wikispaces.com/Calendar</a:t>
            </a:r>
            <a:r>
              <a:rPr lang="en-GB" sz="1600" dirty="0" smtClean="0"/>
              <a:t> </a:t>
            </a:r>
          </a:p>
          <a:p>
            <a:pPr lvl="0">
              <a:buNone/>
            </a:pPr>
            <a:r>
              <a:rPr lang="en-GB" sz="1600" dirty="0" smtClean="0"/>
              <a:t>Our outputs on CG Space: </a:t>
            </a:r>
            <a:r>
              <a:rPr lang="en-GB" sz="1600" u="sng" dirty="0" smtClean="0">
                <a:hlinkClick r:id="rId5"/>
              </a:rPr>
              <a:t>http://cgspace.cgiar.org/handle/10568/16498</a:t>
            </a:r>
            <a:r>
              <a:rPr lang="en-GB" sz="1600" dirty="0" smtClean="0"/>
              <a:t> </a:t>
            </a:r>
          </a:p>
          <a:p>
            <a:pPr lvl="0">
              <a:buNone/>
            </a:pPr>
            <a:r>
              <a:rPr lang="en-GB" sz="1600" dirty="0" smtClean="0"/>
              <a:t>Our presentations on </a:t>
            </a:r>
            <a:r>
              <a:rPr lang="en-GB" sz="1600" dirty="0" err="1" smtClean="0"/>
              <a:t>Slideshare</a:t>
            </a:r>
            <a:r>
              <a:rPr lang="en-GB" sz="1600" dirty="0" smtClean="0"/>
              <a:t>: </a:t>
            </a:r>
            <a:r>
              <a:rPr lang="en-GB" sz="1600" u="sng" dirty="0" smtClean="0">
                <a:hlinkClick r:id="rId6"/>
              </a:rPr>
              <a:t>http://www.slideshare.net/africa-rising</a:t>
            </a:r>
            <a:r>
              <a:rPr lang="en-GB" sz="1600" dirty="0" smtClean="0"/>
              <a:t>  </a:t>
            </a:r>
          </a:p>
          <a:p>
            <a:pPr lvl="0">
              <a:buNone/>
            </a:pPr>
            <a:r>
              <a:rPr lang="en-GB" sz="1600" dirty="0" smtClean="0"/>
              <a:t>Our pictures on </a:t>
            </a:r>
            <a:r>
              <a:rPr lang="en-GB" sz="1600" dirty="0" err="1" smtClean="0"/>
              <a:t>FlickR</a:t>
            </a:r>
            <a:r>
              <a:rPr lang="en-GB" sz="1600" dirty="0" smtClean="0"/>
              <a:t>: </a:t>
            </a:r>
            <a:r>
              <a:rPr lang="en-GB" sz="1600" u="sng" dirty="0" smtClean="0">
                <a:hlinkClick r:id="rId7"/>
              </a:rPr>
              <a:t>http://www.flickr.com/photos/africa-rising</a:t>
            </a:r>
            <a:r>
              <a:rPr lang="en-GB" sz="1600" dirty="0" smtClean="0"/>
              <a:t> </a:t>
            </a:r>
          </a:p>
          <a:p>
            <a:pPr lvl="0">
              <a:buNone/>
            </a:pPr>
            <a:r>
              <a:rPr lang="en-GB" sz="1600" dirty="0" smtClean="0"/>
              <a:t>Our website: </a:t>
            </a:r>
            <a:r>
              <a:rPr lang="en-GB" sz="1600" u="sng" dirty="0" smtClean="0">
                <a:hlinkClick r:id="rId8"/>
              </a:rPr>
              <a:t>http://www.africa-rising.net</a:t>
            </a:r>
            <a:r>
              <a:rPr lang="en-GB" sz="1600" dirty="0" smtClean="0"/>
              <a:t> </a:t>
            </a:r>
          </a:p>
          <a:p>
            <a:pPr lvl="0">
              <a:buNone/>
            </a:pPr>
            <a:r>
              <a:rPr lang="en-GB" sz="1600" dirty="0" smtClean="0"/>
              <a:t>Soon, YouTube and Yammer web domains will be established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600" dirty="0" smtClean="0"/>
              <a:t>Communication strategy and tools</a:t>
            </a:r>
            <a:endParaRPr lang="en-GB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WA overview year 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WA overview year 1</Template>
  <TotalTime>337</TotalTime>
  <Words>469</Words>
  <Application>Microsoft Office PowerPoint</Application>
  <PresentationFormat>On-screen Show (4:3)</PresentationFormat>
  <Paragraphs>110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Africa RISING WA overview year 1</vt:lpstr>
      <vt:lpstr>Slide 1</vt:lpstr>
      <vt:lpstr>Slide 2</vt:lpstr>
      <vt:lpstr>Slide 3</vt:lpstr>
      <vt:lpstr>Slide 4</vt:lpstr>
      <vt:lpstr>Slide 5</vt:lpstr>
      <vt:lpstr>Sub-agreements by IITA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IZeledon</cp:lastModifiedBy>
  <cp:revision>55</cp:revision>
  <cp:lastPrinted>2011-10-06T11:45:23Z</cp:lastPrinted>
  <dcterms:created xsi:type="dcterms:W3CDTF">2012-10-18T13:59:44Z</dcterms:created>
  <dcterms:modified xsi:type="dcterms:W3CDTF">2013-01-23T07:14:22Z</dcterms:modified>
</cp:coreProperties>
</file>